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3A_6BE25620.xml" ContentType="application/vnd.ms-powerpoint.comments+xml"/>
  <Override PartName="/ppt/comments/modernComment_13B_FE8A38AF.xml" ContentType="application/vnd.ms-powerpoint.comments+xml"/>
  <Override PartName="/ppt/comments/modernComment_146_8D556D22.xml" ContentType="application/vnd.ms-powerpoint.comments+xml"/>
  <Override PartName="/ppt/comments/modernComment_151_3130299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38" r:id="rId4"/>
    <p:sldId id="309" r:id="rId5"/>
    <p:sldId id="312" r:id="rId6"/>
    <p:sldId id="310" r:id="rId7"/>
    <p:sldId id="311" r:id="rId8"/>
    <p:sldId id="313" r:id="rId9"/>
    <p:sldId id="314" r:id="rId10"/>
    <p:sldId id="315" r:id="rId11"/>
    <p:sldId id="316" r:id="rId12"/>
    <p:sldId id="339" r:id="rId13"/>
    <p:sldId id="322" r:id="rId14"/>
    <p:sldId id="325" r:id="rId15"/>
    <p:sldId id="326" r:id="rId16"/>
    <p:sldId id="327" r:id="rId17"/>
    <p:sldId id="328" r:id="rId18"/>
    <p:sldId id="324" r:id="rId19"/>
    <p:sldId id="329" r:id="rId20"/>
    <p:sldId id="340" r:id="rId21"/>
    <p:sldId id="332" r:id="rId22"/>
    <p:sldId id="333" r:id="rId23"/>
    <p:sldId id="348" r:id="rId24"/>
    <p:sldId id="330" r:id="rId25"/>
    <p:sldId id="345" r:id="rId26"/>
    <p:sldId id="346" r:id="rId27"/>
    <p:sldId id="347" r:id="rId28"/>
    <p:sldId id="341" r:id="rId29"/>
    <p:sldId id="319" r:id="rId30"/>
    <p:sldId id="335" r:id="rId31"/>
    <p:sldId id="344" r:id="rId32"/>
    <p:sldId id="336" r:id="rId33"/>
    <p:sldId id="337" r:id="rId34"/>
    <p:sldId id="350" r:id="rId35"/>
    <p:sldId id="351" r:id="rId36"/>
    <p:sldId id="352" r:id="rId37"/>
    <p:sldId id="353" r:id="rId38"/>
    <p:sldId id="354" r:id="rId39"/>
    <p:sldId id="355" r:id="rId40"/>
    <p:sldId id="343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919A85-5002-F8AE-9B22-8F86ED000530}" name="carcassi fausto" initials="cf" userId="S::carcassi.fausto@bwstaff.de::419f3c66-ad54-4b3f-9dd9-37abae0606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3A_6BE256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16D20E-9ADC-4C0C-A127-837CA3EDCF15}" authorId="{6A919A85-5002-F8AE-9B22-8F86ED000530}" created="2023-07-08T19:51:36.9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9995296" sldId="314"/>
      <ac:picMk id="5" creationId="{B5E09061-04EC-EB7C-6A1D-B4AFB791F8A9}"/>
    </ac:deMkLst>
    <p188:txBody>
      <a:bodyPr/>
      <a:lstStyle/>
      <a:p>
        <a:r>
          <a:rPr lang="en-DE"/>
          <a:t>What does this picture portray?</a:t>
        </a:r>
      </a:p>
    </p188:txBody>
  </p188:cm>
</p188:cmLst>
</file>

<file path=ppt/comments/modernComment_13B_FE8A38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CCFC6B-100A-466F-BC3F-3BF32120169A}" authorId="{6A919A85-5002-F8AE-9B22-8F86ED000530}" created="2023-07-08T19:51:54.39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0471343" sldId="315"/>
      <ac:spMk id="3" creationId="{034AF3A0-65E5-A9C0-7F58-A32BEE1F82B1}"/>
      <ac:txMk cp="288" len="32">
        <ac:context len="445" hash="3085269867"/>
      </ac:txMk>
    </ac:txMkLst>
    <p188:pos x="4345270" y="3150282"/>
    <p188:txBody>
      <a:bodyPr/>
      <a:lstStyle/>
      <a:p>
        <a:r>
          <a:rPr lang="en-DE"/>
          <a:t>Refresh on this</a:t>
        </a:r>
      </a:p>
    </p188:txBody>
  </p188:cm>
</p188:cmLst>
</file>

<file path=ppt/comments/modernComment_146_8D556D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73BC23-2DD6-4AE1-8B21-06E90D1897B7}" authorId="{6A919A85-5002-F8AE-9B22-8F86ED000530}" created="2023-07-08T19:52:46.4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71185954" sldId="326"/>
      <ac:picMk id="8" creationId="{848B9A5F-CAD6-EA1B-2625-DF6A9B2B01D3}"/>
    </ac:deMkLst>
    <p188:txBody>
      <a:bodyPr/>
      <a:lstStyle/>
      <a:p>
        <a:r>
          <a:rPr lang="en-DE"/>
          <a:t>This returns "one" if S is a singleton and "two" otherwise</a:t>
        </a:r>
      </a:p>
    </p188:txBody>
  </p188:cm>
</p188:cmLst>
</file>

<file path=ppt/comments/modernComment_151_313029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1D8226-024D-4E0E-929C-2164C2975494}" authorId="{6A919A85-5002-F8AE-9B22-8F86ED000530}" created="2023-07-08T22:03:17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25239959" sldId="337"/>
      <ac:spMk id="3" creationId="{BB8DE953-D8A4-CC3D-E1BC-9369777B2393}"/>
      <ac:txMk cp="0" len="16">
        <ac:context len="293" hash="917302818"/>
      </ac:txMk>
    </ac:txMkLst>
    <p188:pos x="4233074" y="177079"/>
    <p188:txBody>
      <a:bodyPr/>
      <a:lstStyle/>
      <a:p>
        <a:r>
          <a:rPr lang="en-DE"/>
          <a:t>SLIDE TO FINISH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04/08/2023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Fausto Carcassi – A day with the </a:t>
            </a:r>
            <a:r>
              <a:rPr lang="en-US" dirty="0" err="1"/>
              <a:t>pLoT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B_FE8A38AF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46_8D556D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51_3130299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3A_6BE2562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0A97-26E4-9C22-9BD6-81A525EF9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Part IV</a:t>
            </a:r>
            <a:br>
              <a:rPr lang="en-US" u="sng" dirty="0"/>
            </a:br>
            <a:r>
              <a:rPr lang="en-US" sz="4800" dirty="0"/>
              <a:t>Case studies</a:t>
            </a:r>
            <a:endParaRPr lang="en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689-F67B-A624-CC5D-04727C31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Fausto Carcassi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2A0CF-BF32-BC6A-4D46-17320562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5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079C688F-029F-75BA-3529-1E542BCB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few datapoints, preference for concrete reference (single individuals) over classes of individuals.</a:t>
            </a:r>
          </a:p>
          <a:p>
            <a:r>
              <a:rPr lang="en-US" dirty="0"/>
              <a:t>This is consistent with what children 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Predicts </a:t>
            </a:r>
            <a:r>
              <a:rPr lang="en-US" i="1" dirty="0"/>
              <a:t>overextension</a:t>
            </a:r>
            <a:endParaRPr lang="en-US" dirty="0"/>
          </a:p>
          <a:p>
            <a:r>
              <a:rPr lang="en-US" dirty="0"/>
              <a:t>The phenomenon where children learn a larger category that includes more individuals than the word’s true reference.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Characteristic-to-defining shift</a:t>
            </a:r>
          </a:p>
          <a:p>
            <a:r>
              <a:rPr lang="en-US" dirty="0"/>
              <a:t>Young children over-extend with characteristic features (“robbers are mean”) vs defining features (“robbers steal things”).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E11B9-6D3E-2156-3DDD-DBE0958E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04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9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Order of acquisition in model mostly align with children: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Much more in paper (e.g. experimental results) but we do not have time!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B4DE-554B-C56A-43C5-36851ECE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58" y="2587967"/>
            <a:ext cx="8946655" cy="247671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9D01-423E-105F-4A98-39244F3C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697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- </a:t>
            </a:r>
            <a:r>
              <a:rPr lang="en-US" sz="4800" dirty="0"/>
              <a:t>Piantadosi et al (2012)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E853-AA3F-B705-4719-74757518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4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Piantadosi et al (2012), </a:t>
            </a:r>
            <a:r>
              <a:rPr lang="en-US" i="1" dirty="0"/>
              <a:t>Bootstrapping in a language of thought: A formal model of numerical concept learning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Regular patterns in number systems acquisition.</a:t>
            </a:r>
          </a:p>
          <a:p>
            <a:pPr marL="0" indent="0">
              <a:buNone/>
            </a:pPr>
            <a:r>
              <a:rPr lang="en-US" dirty="0"/>
              <a:t>The first learn to recognize small sets of size 1, then 2, then 3, etc.</a:t>
            </a:r>
          </a:p>
          <a:p>
            <a:pPr marL="0" indent="0">
              <a:buNone/>
            </a:pPr>
            <a:r>
              <a:rPr lang="en-US" dirty="0"/>
              <a:t>At about 3;6 they learn the full recursive system</a:t>
            </a:r>
          </a:p>
          <a:p>
            <a:r>
              <a:rPr lang="en-US" i="1" dirty="0"/>
              <a:t>Cardinal Principal learners</a:t>
            </a:r>
          </a:p>
          <a:p>
            <a:r>
              <a:rPr lang="en-US" dirty="0"/>
              <a:t>Qualitative jump rather than smooth progress!</a:t>
            </a:r>
          </a:p>
          <a:p>
            <a:pPr marL="0" indent="0">
              <a:buNone/>
            </a:pPr>
            <a:r>
              <a:rPr lang="en-US" dirty="0"/>
              <a:t>Can </a:t>
            </a:r>
            <a:r>
              <a:rPr lang="en-US" dirty="0" err="1"/>
              <a:t>pLoT</a:t>
            </a:r>
            <a:r>
              <a:rPr lang="en-US" dirty="0"/>
              <a:t> reproduce qualitative conceptual jumps?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2712B-3BD2-89E1-740E-85665E7A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546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0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Three choices for functions encoding meaning of number words: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word to a predicate on sets	</a:t>
            </a:r>
            <a:r>
              <a:rPr lang="en-US" i="1" dirty="0"/>
              <a:t>n </a:t>
            </a:r>
            <a:r>
              <a:rPr lang="en-US" dirty="0"/>
              <a:t>–&gt; “Are there </a:t>
            </a:r>
            <a:r>
              <a:rPr lang="en-US" i="1" dirty="0"/>
              <a:t>n</a:t>
            </a:r>
            <a:r>
              <a:rPr lang="en-US" dirty="0"/>
              <a:t>?”</a:t>
            </a:r>
          </a:p>
          <a:p>
            <a:r>
              <a:rPr lang="en-US" dirty="0"/>
              <a:t>Set to a number word			</a:t>
            </a:r>
            <a:r>
              <a:rPr lang="en-US" i="1" dirty="0"/>
              <a:t>S</a:t>
            </a:r>
            <a:r>
              <a:rPr lang="en-US" dirty="0"/>
              <a:t> –&gt; “How many are there?”</a:t>
            </a:r>
          </a:p>
          <a:p>
            <a:r>
              <a:rPr lang="en-US" dirty="0"/>
              <a:t>Objects in the situation to set		</a:t>
            </a:r>
            <a:r>
              <a:rPr lang="en-US" i="1" dirty="0"/>
              <a:t>n </a:t>
            </a:r>
            <a:r>
              <a:rPr lang="en-US" dirty="0"/>
              <a:t>–&gt; “Construct </a:t>
            </a:r>
            <a:r>
              <a:rPr lang="en-US" i="1" dirty="0"/>
              <a:t>n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Children can do all these three things; no clear empirical evidence.</a:t>
            </a:r>
          </a:p>
          <a:p>
            <a:pPr marL="0" indent="0">
              <a:buNone/>
            </a:pPr>
            <a:r>
              <a:rPr lang="en-US" dirty="0"/>
              <a:t>They go the second way: from a set to a number word.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A83E-A620-E0BF-42C3-DF0A67C2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19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7064-6EF1-B2BA-FC72-BC210713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26" y="1732038"/>
            <a:ext cx="9494548" cy="4547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00FE5-E37A-A7A9-6DCB-02E79E29383A}"/>
              </a:ext>
            </a:extLst>
          </p:cNvPr>
          <p:cNvSpPr/>
          <p:nvPr/>
        </p:nvSpPr>
        <p:spPr>
          <a:xfrm>
            <a:off x="1348726" y="5834742"/>
            <a:ext cx="9494548" cy="58057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B9A5F-CAD6-EA1B-2625-DF6A9B2B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019" y="4522365"/>
            <a:ext cx="2152837" cy="861135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8340893-BA1B-256F-CE0E-4B8DC53533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96439" y="5053391"/>
            <a:ext cx="788609" cy="503162"/>
          </a:xfrm>
          <a:prstGeom prst="curvedConnector3">
            <a:avLst>
              <a:gd name="adj1" fmla="val 10030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C327025-C8AE-5AD5-BD70-F9AD8A26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11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F6C8-86C3-60D1-68D5-A866113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BCEDF-79D0-8847-9492-4F4B61A1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0"/>
          <a:stretch/>
        </p:blipFill>
        <p:spPr>
          <a:xfrm>
            <a:off x="640183" y="2786770"/>
            <a:ext cx="5564584" cy="282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E2C0E-F7FA-94BB-32D4-81A2175DD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56"/>
          <a:stretch/>
        </p:blipFill>
        <p:spPr>
          <a:xfrm>
            <a:off x="6204767" y="2786770"/>
            <a:ext cx="5564583" cy="251697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DCA170-18B2-4149-2248-1294E3C9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830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6492-E985-9092-BBF5-EF1F5CEB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Likelihood</a:t>
                </a:r>
              </a:p>
              <a:p>
                <a:pPr marL="0" indent="0">
                  <a:buNone/>
                </a:pPr>
                <a:r>
                  <a:rPr lang="en-US" dirty="0"/>
                  <a:t>A set of objects is chosen from the universe of object, e.g., ‘cats’</a:t>
                </a:r>
              </a:p>
              <a:p>
                <a:pPr marL="0" indent="0">
                  <a:buNone/>
                </a:pPr>
                <a:r>
                  <a:rPr lang="en-US" dirty="0"/>
                  <a:t>The hypothesis is evaluated on the set.</a:t>
                </a:r>
              </a:p>
              <a:p>
                <a:pPr marL="0" indent="0">
                  <a:buNone/>
                </a:pPr>
                <a:r>
                  <a:rPr lang="en-US" dirty="0"/>
                  <a:t>This can result either in a number word or ‘</a:t>
                </a:r>
                <a:r>
                  <a:rPr lang="en-US" dirty="0" err="1"/>
                  <a:t>undef</a:t>
                </a:r>
                <a:r>
                  <a:rPr lang="en-US" dirty="0"/>
                  <a:t>’</a:t>
                </a:r>
              </a:p>
              <a:p>
                <a:pPr lvl="1"/>
                <a:r>
                  <a:rPr lang="en-US" dirty="0"/>
                  <a:t>If the result is ‘</a:t>
                </a:r>
                <a:r>
                  <a:rPr lang="en-US" dirty="0" err="1"/>
                  <a:t>undef</a:t>
                </a:r>
                <a:r>
                  <a:rPr lang="en-US" dirty="0"/>
                  <a:t>’, a random number word is produced</a:t>
                </a:r>
              </a:p>
              <a:p>
                <a:pPr lvl="1"/>
                <a:r>
                  <a:rPr lang="en-US" dirty="0"/>
                  <a:t>If the result is a number word, the word is produced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 random word is picked.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60964A-2140-0E1B-A50D-C17809D7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15" y="4944537"/>
            <a:ext cx="5857416" cy="11835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8A07D-C4FF-22C4-237E-4A49C8D0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210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CBD-C067-E9B4-1110-4E7DDD5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model penalizes recursive functions with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Results look strikingly like human learning patterns: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</a:t>
                </a:r>
                <a:r>
                  <a:rPr lang="en-US" dirty="0"/>
                  <a:t> many hypotheses are considered and then disregarded!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236E9F-100D-72F0-B4FC-B2EF5E94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42"/>
          <a:stretch/>
        </p:blipFill>
        <p:spPr>
          <a:xfrm>
            <a:off x="6164451" y="3131066"/>
            <a:ext cx="5364945" cy="212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651C5-59D4-3D8D-3FE6-0EA00D5F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623910" y="3131066"/>
            <a:ext cx="5364945" cy="21541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95984-83E5-DF69-691F-3B951C8D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86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984C-02B0-2F81-2222-4085068E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F111-D73E-FCBF-5C14-1BC97101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57" y="2331961"/>
            <a:ext cx="9013372" cy="339150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The same </a:t>
            </a:r>
            <a:r>
              <a:rPr lang="en-US" dirty="0" err="1"/>
              <a:t>LoT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/>
              <a:t>on singular/plural morphology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mod-n systems </a:t>
            </a:r>
          </a:p>
          <a:p>
            <a:pPr marL="0" indent="0">
              <a:buNone/>
            </a:pPr>
            <a:r>
              <a:rPr lang="en-US" dirty="0"/>
              <a:t>(e.g. days of the week)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DE1BF-8C58-0A3E-62F1-A217DB0F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2039024"/>
            <a:ext cx="4657443" cy="18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80FA0-2327-3AA6-8A59-CA4831A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87" y="4039209"/>
            <a:ext cx="5233908" cy="20877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73704-C731-A937-BA26-D5E0B61C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039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886-68FF-EF10-7A8B-31C26AC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&amp; structure</a:t>
            </a:r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37849-FFD7-9809-EE52-18BF9BCE131F}"/>
              </a:ext>
            </a:extLst>
          </p:cNvPr>
          <p:cNvSpPr txBox="1">
            <a:spLocks/>
          </p:cNvSpPr>
          <p:nvPr/>
        </p:nvSpPr>
        <p:spPr>
          <a:xfrm>
            <a:off x="838200" y="2004635"/>
            <a:ext cx="5820229" cy="4172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have seen how </a:t>
            </a:r>
            <a:r>
              <a:rPr lang="en-US" dirty="0" err="1"/>
              <a:t>pLoT</a:t>
            </a:r>
            <a:r>
              <a:rPr lang="en-US" dirty="0"/>
              <a:t> models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has been applied to many domains in the literature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Four examples today:</a:t>
            </a:r>
          </a:p>
          <a:p>
            <a:r>
              <a:rPr lang="en-US" dirty="0"/>
              <a:t>Kinship</a:t>
            </a:r>
          </a:p>
          <a:p>
            <a:r>
              <a:rPr lang="en-US" dirty="0"/>
              <a:t>Numerals</a:t>
            </a:r>
          </a:p>
          <a:p>
            <a:r>
              <a:rPr lang="en-US" dirty="0"/>
              <a:t>Visual concepts</a:t>
            </a:r>
          </a:p>
          <a:p>
            <a:r>
              <a:rPr lang="en-US" dirty="0"/>
              <a:t>Binary sequences</a:t>
            </a:r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0AC86-EBE9-9204-D429-EFC7BFE9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165148C-F226-7C00-DBAC-572CB67E2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52995"/>
              </p:ext>
            </p:extLst>
          </p:nvPr>
        </p:nvGraphicFramePr>
        <p:xfrm>
          <a:off x="6784219" y="2570591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4009234379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99913729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4883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92264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36709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807797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7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52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7312" cy="2852737"/>
          </a:xfrm>
        </p:spPr>
        <p:txBody>
          <a:bodyPr/>
          <a:lstStyle/>
          <a:p>
            <a:r>
              <a:rPr lang="en-US" dirty="0"/>
              <a:t>Visual concepts - </a:t>
            </a:r>
            <a:r>
              <a:rPr lang="en-US" sz="4800" dirty="0" err="1"/>
              <a:t>Overlan</a:t>
            </a:r>
            <a:r>
              <a:rPr lang="en-US" sz="4800" dirty="0"/>
              <a:t> et al (2017)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61057-7D2F-DB72-EF93-B3B08DB9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088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25F0-07BE-A81A-99C4-620394C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72F1D-07F6-8B11-657B-B4CE90A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7" y="4631144"/>
            <a:ext cx="5245057" cy="13286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ECEEFA-5E01-56D5-0385-1CD9C35DDE66}"/>
              </a:ext>
            </a:extLst>
          </p:cNvPr>
          <p:cNvGrpSpPr/>
          <p:nvPr/>
        </p:nvGrpSpPr>
        <p:grpSpPr>
          <a:xfrm>
            <a:off x="5938560" y="1966654"/>
            <a:ext cx="5750689" cy="4118967"/>
            <a:chOff x="3669493" y="1873427"/>
            <a:chExt cx="5750689" cy="41189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2A812A-0E8A-E4CF-E739-BB05699DF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623"/>
            <a:stretch/>
          </p:blipFill>
          <p:spPr>
            <a:xfrm>
              <a:off x="3669493" y="1873427"/>
              <a:ext cx="5245058" cy="41189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CEA6D1-3535-F2DE-4090-0B15D7B90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511" t="32258" b="10223"/>
            <a:stretch/>
          </p:blipFill>
          <p:spPr>
            <a:xfrm>
              <a:off x="7963508" y="3202118"/>
              <a:ext cx="1456674" cy="2369212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B8728E-11F6-B792-E7DF-28DE3A17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984"/>
            <a:ext cx="5369076" cy="2543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Overlan</a:t>
            </a:r>
            <a:r>
              <a:rPr lang="en-US" dirty="0"/>
              <a:t> et al (2017), </a:t>
            </a:r>
            <a:r>
              <a:rPr lang="en-US" i="1" dirty="0"/>
              <a:t>Learning abstract visual concepts via probabilistic program induction in a Language of Thought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model of 3-d objects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A2704F-617A-7FCF-1763-3B6EC6C8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232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derivation &amp; some categories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63553-5070-9F2A-F9EE-EFC1AC3A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5" y="2377805"/>
            <a:ext cx="4752932" cy="322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41774-610D-18B7-820B-F58850ED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71" y="2239042"/>
            <a:ext cx="2582192" cy="86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3F5D4-18BC-BB68-6F29-A48B9378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005" y="2625318"/>
            <a:ext cx="5954243" cy="272687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F436F8-64F9-D08D-F941-A8C53542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92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ABD0-4294-D92C-A5B5-F027379B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A330-4DE1-4D26-2DC0-66CB4AF9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120 participants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77FEC-24CF-22E7-C01B-3B14FD7C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247B-8362-1E0A-5B93-26231E3B4BE0}"/>
              </a:ext>
            </a:extLst>
          </p:cNvPr>
          <p:cNvSpPr txBox="1"/>
          <p:nvPr/>
        </p:nvSpPr>
        <p:spPr>
          <a:xfrm>
            <a:off x="1049867" y="2689169"/>
            <a:ext cx="3556000" cy="829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Instruction stage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Show all possible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F9324-F104-4E72-943D-CE4A7018144B}"/>
              </a:ext>
            </a:extLst>
          </p:cNvPr>
          <p:cNvSpPr txBox="1"/>
          <p:nvPr/>
        </p:nvSpPr>
        <p:spPr>
          <a:xfrm>
            <a:off x="4170438" y="3519140"/>
            <a:ext cx="3309257" cy="123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Training stage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Show participants three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of a concept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2E0AD-D612-32D1-68AA-1E1F12912502}"/>
              </a:ext>
            </a:extLst>
          </p:cNvPr>
          <p:cNvSpPr txBox="1"/>
          <p:nvPr/>
        </p:nvSpPr>
        <p:spPr>
          <a:xfrm>
            <a:off x="7347857" y="4447419"/>
            <a:ext cx="4005943" cy="123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Testing stage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Show 24 new items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Georgia" panose="02040502050405020303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whether the concept applies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40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84643-15F3-3056-76D1-001E6B690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80" y="3065505"/>
            <a:ext cx="8294755" cy="264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A938-6C7F-BE3E-5601-6B0AEE8DE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6" b="62874"/>
          <a:stretch/>
        </p:blipFill>
        <p:spPr>
          <a:xfrm>
            <a:off x="4397829" y="2333737"/>
            <a:ext cx="5809632" cy="11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CD9-11BD-28B3-7C7E-A17CEC3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83D5C-AD9F-9C43-E1B5-44746736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682D-4B30-09E7-02B7-F6ACB4DA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74" y="3261399"/>
            <a:ext cx="7654953" cy="240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2D251-A209-6B7B-2A59-7870E3AD3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23"/>
          <a:stretch/>
        </p:blipFill>
        <p:spPr>
          <a:xfrm>
            <a:off x="3271761" y="2123925"/>
            <a:ext cx="6150728" cy="1506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DD94D-9315-571B-C8D3-EF93F202F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77" t="12647" r="2141" b="65426"/>
          <a:stretch/>
        </p:blipFill>
        <p:spPr>
          <a:xfrm>
            <a:off x="8175470" y="3773262"/>
            <a:ext cx="977295" cy="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8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D6E6-D822-D67D-414E-EB536058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64" y="3157088"/>
            <a:ext cx="7582557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3EEF4-474E-E838-A4E6-C93DD8091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75" b="68262"/>
          <a:stretch/>
        </p:blipFill>
        <p:spPr>
          <a:xfrm>
            <a:off x="3512458" y="1966912"/>
            <a:ext cx="6129148" cy="1406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3C79C6-B1A2-AF34-B7B1-956EBF757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77" t="12647" r="2141" b="65426"/>
          <a:stretch/>
        </p:blipFill>
        <p:spPr>
          <a:xfrm>
            <a:off x="8054518" y="3373588"/>
            <a:ext cx="977295" cy="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  <a:endParaRPr lang="en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12911-7FD6-62FC-8578-D2802CE4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1ED58-DFA5-DCE9-B03D-3DC4BCFA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4" y="3556895"/>
            <a:ext cx="7540643" cy="258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3EEF4-474E-E838-A4E6-C93DD8091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2" t="37622"/>
          <a:stretch/>
        </p:blipFill>
        <p:spPr>
          <a:xfrm>
            <a:off x="4388153" y="1690688"/>
            <a:ext cx="4291880" cy="2192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5D9A01-E2CF-AA77-A67E-DA06ABFC7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77" t="12647" r="2141" b="65426"/>
          <a:stretch/>
        </p:blipFill>
        <p:spPr>
          <a:xfrm>
            <a:off x="8489946" y="4015166"/>
            <a:ext cx="977295" cy="5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7312" cy="2852737"/>
          </a:xfrm>
        </p:spPr>
        <p:txBody>
          <a:bodyPr/>
          <a:lstStyle/>
          <a:p>
            <a:r>
              <a:rPr lang="en-US" dirty="0"/>
              <a:t>Sequences - </a:t>
            </a:r>
            <a:r>
              <a:rPr lang="en-US" sz="4800" dirty="0" err="1"/>
              <a:t>Planton</a:t>
            </a:r>
            <a:r>
              <a:rPr lang="en-US" sz="4800" dirty="0"/>
              <a:t> et al (2021)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ACBAC-76FD-9D47-DD93-70DF3F38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733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6070-EAFB-63C5-6184-6713EE89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4FC1-DF76-1B47-ABE9-686C32FC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Planton</a:t>
            </a:r>
            <a:r>
              <a:rPr lang="en-US" dirty="0"/>
              <a:t> et al (2021), </a:t>
            </a:r>
            <a:r>
              <a:rPr lang="en-US" i="1" dirty="0"/>
              <a:t>A theory of memory for binary sequences: Evidence for a mental compression algorithm in humans</a:t>
            </a:r>
          </a:p>
          <a:p>
            <a:pPr marL="0" indent="0">
              <a:buNone/>
            </a:pPr>
            <a:r>
              <a:rPr lang="en-US" dirty="0"/>
              <a:t>New: Doesn’t use natural language. </a:t>
            </a:r>
          </a:p>
          <a:p>
            <a:pPr marL="0" indent="0">
              <a:buNone/>
            </a:pPr>
            <a:r>
              <a:rPr lang="en-US" dirty="0" err="1"/>
              <a:t>pLoT</a:t>
            </a:r>
            <a:r>
              <a:rPr lang="en-US" dirty="0"/>
              <a:t> model of how humans deal with </a:t>
            </a:r>
            <a:r>
              <a:rPr lang="en-US" i="1" dirty="0"/>
              <a:t>binary</a:t>
            </a:r>
            <a:r>
              <a:rPr lang="en-US" dirty="0"/>
              <a:t> </a:t>
            </a:r>
            <a:r>
              <a:rPr lang="en-US" i="1" dirty="0"/>
              <a:t>sequences</a:t>
            </a:r>
            <a:endParaRPr lang="en-US" dirty="0"/>
          </a:p>
          <a:p>
            <a:r>
              <a:rPr lang="en-US" dirty="0"/>
              <a:t>E.g., {0,1}*</a:t>
            </a:r>
          </a:p>
          <a:p>
            <a:r>
              <a:rPr lang="en-US" dirty="0"/>
              <a:t>But e.g. it can be two pitches (auditory stimuli)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70B1-61CB-C10A-A893-0550F5B5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7708-B4F5-57CD-A8AD-434BA4F7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96"/>
          <a:stretch/>
        </p:blipFill>
        <p:spPr>
          <a:xfrm>
            <a:off x="2971373" y="4739550"/>
            <a:ext cx="6249253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9239-9C41-64EC-6CF7-DB6BBF3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- </a:t>
            </a:r>
            <a:r>
              <a:rPr lang="en-US" sz="4800" dirty="0" err="1"/>
              <a:t>Mollica</a:t>
            </a:r>
            <a:r>
              <a:rPr lang="en-US" sz="4800" dirty="0"/>
              <a:t> &amp; Piantadosi (2021)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2E9B-EB92-12F6-4287-4AC486719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FEB99-8307-E012-CF98-B8BB0E24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07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7E42-67C5-B46D-02D0-338014E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C3D-7677-E73C-0116-45803D96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25" y="1825625"/>
            <a:ext cx="1149217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Staying (“+0”)</a:t>
            </a:r>
          </a:p>
          <a:p>
            <a:pPr marL="0" indent="0">
              <a:buNone/>
            </a:pPr>
            <a:r>
              <a:rPr lang="en-US" sz="2000" dirty="0"/>
              <a:t>Moving to the other item (here denoted ‘b’)</a:t>
            </a:r>
          </a:p>
          <a:p>
            <a:pPr marL="0" indent="0">
              <a:buNone/>
            </a:pPr>
            <a:r>
              <a:rPr lang="en-US" sz="2000" dirty="0"/>
              <a:t>Repetition (“^n”, where n is any number), </a:t>
            </a:r>
          </a:p>
          <a:p>
            <a:pPr lvl="1"/>
            <a:r>
              <a:rPr lang="en-US" sz="2000" dirty="0"/>
              <a:t>Possibly with a variation in the starting point </a:t>
            </a:r>
          </a:p>
          <a:p>
            <a:pPr lvl="1"/>
            <a:r>
              <a:rPr lang="en-US" sz="2000" dirty="0"/>
              <a:t>Denoted by &lt;x&gt; where x is an elementary instruction, either +0 or b </a:t>
            </a:r>
          </a:p>
          <a:p>
            <a:pPr marL="0" indent="0">
              <a:buNone/>
            </a:pPr>
            <a:r>
              <a:rPr lang="en-US" sz="2000" dirty="0"/>
              <a:t>Embedding of expressions is represented by… </a:t>
            </a:r>
          </a:p>
          <a:p>
            <a:r>
              <a:rPr lang="en-US" sz="2000" dirty="0"/>
              <a:t>brackets (“[. . ..]”) </a:t>
            </a:r>
          </a:p>
          <a:p>
            <a:r>
              <a:rPr lang="en-US" sz="2000" dirty="0"/>
              <a:t>concatenation by commas (“,”)</a:t>
            </a:r>
            <a:endParaRPr lang="en-DE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13C1F-7823-782C-9543-9F78C5E1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93CF5B-10AA-A2A7-B1AE-171D2560D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00"/>
          <a:stretch/>
        </p:blipFill>
        <p:spPr>
          <a:xfrm>
            <a:off x="4942510" y="4755196"/>
            <a:ext cx="6174941" cy="13221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B1F382-B42C-6CF9-544F-00F6B93A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828"/>
          <a:stretch/>
        </p:blipFill>
        <p:spPr>
          <a:xfrm>
            <a:off x="8789866" y="3745222"/>
            <a:ext cx="3066337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358D-65CA-FC9B-14C1-82AA1FCE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set has most complex sequences?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B5C58-5E3C-E042-52F2-1E293956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3BA25-6133-0784-C718-6C037C23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37" r="6031"/>
          <a:stretch/>
        </p:blipFill>
        <p:spPr>
          <a:xfrm>
            <a:off x="980761" y="2889792"/>
            <a:ext cx="4681283" cy="1640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5AF6-1FCA-CF03-9AA0-F4C60C6FD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2" r="6031" b="39991"/>
          <a:stretch/>
        </p:blipFill>
        <p:spPr>
          <a:xfrm>
            <a:off x="6464578" y="2934343"/>
            <a:ext cx="4681284" cy="1596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9A5CA4-D11D-DC31-DAE0-09DAD727C9E3}"/>
              </a:ext>
            </a:extLst>
          </p:cNvPr>
          <p:cNvSpPr/>
          <p:nvPr/>
        </p:nvSpPr>
        <p:spPr>
          <a:xfrm>
            <a:off x="898101" y="2820692"/>
            <a:ext cx="4846602" cy="181330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32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CD29-FFA0-25CE-4194-BF759BE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E653-FF9E-8185-28EC-A455634F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‘Sequence violation’ experimental paradigm: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Empirical hypothesis: for </a:t>
            </a:r>
            <a:r>
              <a:rPr lang="en-US" b="1" dirty="0"/>
              <a:t>equal sequence length</a:t>
            </a:r>
            <a:r>
              <a:rPr lang="en-US" dirty="0"/>
              <a:t>, </a:t>
            </a:r>
            <a:r>
              <a:rPr lang="en-US" b="1" dirty="0"/>
              <a:t>error rate and response time</a:t>
            </a:r>
            <a:r>
              <a:rPr lang="en-US" dirty="0"/>
              <a:t> in violation detection increase with sequence complexity.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F1526-F34E-B04D-01FF-8A55FAE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9" y="2336660"/>
            <a:ext cx="7526198" cy="28395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101B-73B7-1264-C9F7-D2B38087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708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060-72F7-008F-2D84-1D29D32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E953-D8A4-CC3D-E1BC-9369777B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637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 experiment results (16-items sequences)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Deviants identification</a:t>
            </a:r>
          </a:p>
          <a:p>
            <a:r>
              <a:rPr lang="en-US" dirty="0"/>
              <a:t>Sequence deviants</a:t>
            </a:r>
          </a:p>
          <a:p>
            <a:pPr lvl="1"/>
            <a:r>
              <a:rPr lang="en-US" dirty="0"/>
              <a:t>Switched note btw A and B</a:t>
            </a:r>
          </a:p>
          <a:p>
            <a:r>
              <a:rPr lang="en-US" dirty="0" err="1"/>
              <a:t>Superdeviant</a:t>
            </a:r>
            <a:endParaRPr lang="en-US" dirty="0"/>
          </a:p>
          <a:p>
            <a:pPr lvl="1"/>
            <a:r>
              <a:rPr lang="en-US" dirty="0"/>
              <a:t>A new note is introduced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Participants’ subjective complexity evaluations (left)</a:t>
            </a:r>
          </a:p>
          <a:p>
            <a:pPr marL="0" indent="0">
              <a:buNone/>
            </a:pPr>
            <a:r>
              <a:rPr lang="en-US" dirty="0"/>
              <a:t>LISAS </a:t>
            </a:r>
            <a:r>
              <a:rPr lang="en-US" sz="1800" dirty="0"/>
              <a:t>Linear Integrated Speed-Accuracy Score </a:t>
            </a:r>
            <a:r>
              <a:rPr lang="en-US" dirty="0"/>
              <a:t>combines response times &amp; error scores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0774-9583-AB15-5357-6BBC6774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2613" y="2233490"/>
            <a:ext cx="5654506" cy="30073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FE3F7-1E37-074F-F2C5-509CDCB2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52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ED85-D4D5-484A-1658-D4506FD9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stock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F570D-EA0D-168E-C47E-00B2F9CCD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CD40D-14FB-C9C8-B9DF-D78F8080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703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2904142"/>
            <a:ext cx="3055258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2893181" y="2904142"/>
            <a:ext cx="2779485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5825066" y="2407733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Non-l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inguistic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3045581" y="2404562"/>
            <a:ext cx="1790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Linguistic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8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CD7A8E-8D41-39F4-CF4C-B7D3410DD6AB}"/>
              </a:ext>
            </a:extLst>
          </p:cNvPr>
          <p:cNvSpPr/>
          <p:nvPr/>
        </p:nvSpPr>
        <p:spPr>
          <a:xfrm>
            <a:off x="5803294" y="2904142"/>
            <a:ext cx="3055258" cy="7111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4223657"/>
            <a:ext cx="3055258" cy="7111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6839856" y="5005551"/>
            <a:ext cx="3599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Lower-level cognition</a:t>
            </a:r>
          </a:p>
          <a:p>
            <a:pPr algn="r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(Reaction times, errors)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8124371" y="3199842"/>
            <a:ext cx="2315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Reflected categorization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21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2904142"/>
            <a:ext cx="3055258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2893181" y="2904142"/>
            <a:ext cx="2779485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5803294" y="2384267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New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2893181" y="2384267"/>
            <a:ext cx="1790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Familiar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0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D253DE-3139-EFD1-074F-735E02ABBD6E}"/>
              </a:ext>
            </a:extLst>
          </p:cNvPr>
          <p:cNvSpPr/>
          <p:nvPr/>
        </p:nvSpPr>
        <p:spPr>
          <a:xfrm>
            <a:off x="2893181" y="4239361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5803294" y="2904142"/>
            <a:ext cx="3055258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2893181" y="2904142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2503713" y="2315879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Typological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7644191" y="5004139"/>
            <a:ext cx="227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A6FB5-88D3-A5C4-6B91-1A682A08DE28}"/>
              </a:ext>
            </a:extLst>
          </p:cNvPr>
          <p:cNvSpPr txBox="1"/>
          <p:nvPr/>
        </p:nvSpPr>
        <p:spPr>
          <a:xfrm>
            <a:off x="2503713" y="5005160"/>
            <a:ext cx="2501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Acquisition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38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D253DE-3139-EFD1-074F-735E02ABBD6E}"/>
              </a:ext>
            </a:extLst>
          </p:cNvPr>
          <p:cNvSpPr/>
          <p:nvPr/>
        </p:nvSpPr>
        <p:spPr>
          <a:xfrm>
            <a:off x="5948439" y="4207623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10B16-9242-49CF-0BD1-635A6B1BDDD6}"/>
              </a:ext>
            </a:extLst>
          </p:cNvPr>
          <p:cNvSpPr/>
          <p:nvPr/>
        </p:nvSpPr>
        <p:spPr>
          <a:xfrm>
            <a:off x="2956078" y="2878430"/>
            <a:ext cx="2472265" cy="20197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8C8BD3-6700-D110-1FBD-27610DEF9E6F}"/>
              </a:ext>
            </a:extLst>
          </p:cNvPr>
          <p:cNvSpPr/>
          <p:nvPr/>
        </p:nvSpPr>
        <p:spPr>
          <a:xfrm>
            <a:off x="5948439" y="2872404"/>
            <a:ext cx="2779485" cy="6905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93C49-2E37-704D-0612-8596CB6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variety of applications of the pLoT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7098-454B-C446-53F8-31310F16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7" y="3020561"/>
            <a:ext cx="2056191" cy="191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2630-1B52-DEEA-645C-05672944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DBC4-18AD-4AC8-1F85-FEF6978DFE2B}"/>
              </a:ext>
            </a:extLst>
          </p:cNvPr>
          <p:cNvSpPr txBox="1"/>
          <p:nvPr/>
        </p:nvSpPr>
        <p:spPr>
          <a:xfrm>
            <a:off x="6096000" y="3020561"/>
            <a:ext cx="2631924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Visual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Binary sequences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1B5C-D8E8-0DF8-2CCE-91D478B03AB3}"/>
              </a:ext>
            </a:extLst>
          </p:cNvPr>
          <p:cNvSpPr txBox="1"/>
          <p:nvPr/>
        </p:nvSpPr>
        <p:spPr>
          <a:xfrm>
            <a:off x="2902857" y="2315879"/>
            <a:ext cx="2102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Abstract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E7A2-03F5-9147-9AA2-86A86C5702F4}"/>
              </a:ext>
            </a:extLst>
          </p:cNvPr>
          <p:cNvSpPr txBox="1"/>
          <p:nvPr/>
        </p:nvSpPr>
        <p:spPr>
          <a:xfrm>
            <a:off x="7644191" y="5004139"/>
            <a:ext cx="227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Auditory</a:t>
            </a:r>
            <a:endParaRPr lang="en-DE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A6FB5-88D3-A5C4-6B91-1A682A08DE28}"/>
              </a:ext>
            </a:extLst>
          </p:cNvPr>
          <p:cNvSpPr txBox="1"/>
          <p:nvPr/>
        </p:nvSpPr>
        <p:spPr>
          <a:xfrm>
            <a:off x="7815944" y="2315878"/>
            <a:ext cx="1057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Visual</a:t>
            </a:r>
            <a:endParaRPr lang="en-D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9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9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Mollica</a:t>
            </a:r>
            <a:r>
              <a:rPr lang="en-US" dirty="0"/>
              <a:t> &amp; Piantadosi (2021), </a:t>
            </a:r>
            <a:r>
              <a:rPr lang="en-US" i="1" dirty="0"/>
              <a:t>Logical word learning: The case of kinship.</a:t>
            </a:r>
          </a:p>
          <a:p>
            <a:pPr marL="0" indent="0">
              <a:buNone/>
            </a:pPr>
            <a:r>
              <a:rPr lang="en-US" dirty="0"/>
              <a:t>Kinship terms express relative positioning in a family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Rich logical structure: they express complex relations.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D2FC7-DACF-05FF-043D-096AC076A268}"/>
              </a:ext>
            </a:extLst>
          </p:cNvPr>
          <p:cNvGrpSpPr/>
          <p:nvPr/>
        </p:nvGrpSpPr>
        <p:grpSpPr>
          <a:xfrm>
            <a:off x="2954207" y="2747222"/>
            <a:ext cx="6845355" cy="2626193"/>
            <a:chOff x="2954207" y="2747222"/>
            <a:chExt cx="6845355" cy="26261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8A98F0-6791-561D-C958-4626C9A6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54207" y="2747222"/>
              <a:ext cx="5701146" cy="2626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254545-76FF-9571-1DE0-25538A7B327A}"/>
                </a:ext>
              </a:extLst>
            </p:cNvPr>
            <p:cNvSpPr txBox="1"/>
            <p:nvPr/>
          </p:nvSpPr>
          <p:spPr>
            <a:xfrm>
              <a:off x="7511143" y="4975627"/>
              <a:ext cx="2288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Kemp &amp; </a:t>
              </a:r>
              <a:r>
                <a:rPr lang="en-US" dirty="0" err="1"/>
                <a:t>Regier</a:t>
              </a:r>
              <a:r>
                <a:rPr lang="en-US" dirty="0"/>
                <a:t> (2012)</a:t>
              </a:r>
              <a:endParaRPr lang="en-DE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72C59-AF96-DC68-4372-3AA06931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577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E886-68FF-EF10-7A8B-31C26AC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&amp; structure</a:t>
            </a:r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37849-FFD7-9809-EE52-18BF9BCE131F}"/>
              </a:ext>
            </a:extLst>
          </p:cNvPr>
          <p:cNvSpPr txBox="1">
            <a:spLocks/>
          </p:cNvSpPr>
          <p:nvPr/>
        </p:nvSpPr>
        <p:spPr>
          <a:xfrm>
            <a:off x="1259116" y="2570591"/>
            <a:ext cx="5112657" cy="3606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Four examples today:</a:t>
            </a:r>
          </a:p>
          <a:p>
            <a:endParaRPr lang="en-US" dirty="0"/>
          </a:p>
          <a:p>
            <a:r>
              <a:rPr lang="en-US" dirty="0"/>
              <a:t>Kinship</a:t>
            </a:r>
          </a:p>
          <a:p>
            <a:r>
              <a:rPr lang="en-US" dirty="0"/>
              <a:t>Numerals</a:t>
            </a:r>
          </a:p>
          <a:p>
            <a:r>
              <a:rPr lang="en-US" dirty="0"/>
              <a:t>Visual concepts</a:t>
            </a:r>
          </a:p>
          <a:p>
            <a:r>
              <a:rPr lang="en-US" dirty="0"/>
              <a:t>Binary sequences</a:t>
            </a:r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0AC86-EBE9-9204-D429-EFC7BFE9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E3AC62D-DA3F-135E-D6FF-F4EEB439D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5161228"/>
              </p:ext>
            </p:extLst>
          </p:nvPr>
        </p:nvGraphicFramePr>
        <p:xfrm>
          <a:off x="5739191" y="2503311"/>
          <a:ext cx="4743580" cy="3040416"/>
        </p:xfrm>
        <a:graphic>
          <a:graphicData uri="http://schemas.openxmlformats.org/drawingml/2006/table">
            <a:tbl>
              <a:tblPr/>
              <a:tblGrid>
                <a:gridCol w="890209">
                  <a:extLst>
                    <a:ext uri="{9D8B030D-6E8A-4147-A177-3AD203B41FA5}">
                      <a16:colId xmlns:a16="http://schemas.microsoft.com/office/drawing/2014/main" val="4009234379"/>
                    </a:ext>
                  </a:extLst>
                </a:gridCol>
                <a:gridCol w="3853371">
                  <a:extLst>
                    <a:ext uri="{9D8B030D-6E8A-4147-A177-3AD203B41FA5}">
                      <a16:colId xmlns:a16="http://schemas.microsoft.com/office/drawing/2014/main" val="3299913729"/>
                    </a:ext>
                  </a:extLst>
                </a:gridCol>
              </a:tblGrid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</a:t>
                      </a:r>
                      <a:endParaRPr lang="en-DE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Introduction: On the very idea of an </a:t>
                      </a:r>
                      <a:r>
                        <a:rPr lang="en-US" sz="1600" b="0" dirty="0" err="1">
                          <a:effectLst/>
                        </a:rPr>
                        <a:t>LoT</a:t>
                      </a:r>
                      <a:endParaRPr lang="en-US" sz="1600" b="0" dirty="0">
                        <a:effectLst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4883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II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Technical background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922646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0" dirty="0">
                          <a:effectLst/>
                        </a:rPr>
                        <a:t>Part III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Bayesian program induction </a:t>
                      </a:r>
                    </a:p>
                    <a:p>
                      <a:pPr fontAlgn="base" latinLnBrk="0"/>
                      <a:r>
                        <a:rPr lang="en-US" sz="1600" b="0" dirty="0">
                          <a:effectLst/>
                        </a:rPr>
                        <a:t>(LOTlib3)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367090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b="1" dirty="0">
                          <a:effectLst/>
                        </a:rPr>
                        <a:t>Part IV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b="1" dirty="0">
                          <a:effectLst/>
                        </a:rPr>
                        <a:t>Case studies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807797"/>
                  </a:ext>
                </a:extLst>
              </a:tr>
              <a:tr h="569604"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sz="1600" dirty="0">
                          <a:effectLst/>
                        </a:rPr>
                        <a:t>Part V</a:t>
                      </a:r>
                      <a:endParaRPr lang="en-DE" sz="1600" dirty="0">
                        <a:effectLst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effectLst/>
                        </a:rPr>
                        <a:t>Summary &amp; Future prospects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7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Data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1862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single datapoint is a collection of four objects: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Speaker 		</a:t>
            </a:r>
            <a:r>
              <a:rPr lang="en-US" dirty="0"/>
              <a:t>who uses the kinship word</a:t>
            </a:r>
          </a:p>
          <a:p>
            <a:r>
              <a:rPr lang="en-US" b="1" dirty="0"/>
              <a:t>Word</a:t>
            </a:r>
            <a:r>
              <a:rPr lang="en-US" dirty="0"/>
              <a:t>		used by the speaker</a:t>
            </a:r>
          </a:p>
          <a:p>
            <a:r>
              <a:rPr lang="en-US" b="1" dirty="0"/>
              <a:t>Referent</a:t>
            </a:r>
            <a:r>
              <a:rPr lang="en-US" dirty="0"/>
              <a:t> 		identified by the word</a:t>
            </a:r>
          </a:p>
          <a:p>
            <a:r>
              <a:rPr lang="en-US" b="1" dirty="0"/>
              <a:t>Context</a:t>
            </a:r>
            <a:r>
              <a:rPr lang="en-US" dirty="0"/>
              <a:t>		consists of a family tree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child sees datapoints &amp; infers the meaning of kinship terms!</a:t>
            </a:r>
          </a:p>
          <a:p>
            <a:pPr lvl="1"/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BF1F6-0BCF-02A4-40D7-B1198809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0477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Hypothesis space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Hypothesis: set of people in a family from the point of view of the speaker.</a:t>
            </a:r>
          </a:p>
          <a:p>
            <a:pPr lvl="1"/>
            <a:r>
              <a:rPr lang="en-US" dirty="0"/>
              <a:t>37 possible people </a:t>
            </a:r>
          </a:p>
          <a:p>
            <a:pPr marL="0" indent="0">
              <a:buNone/>
            </a:pPr>
            <a:r>
              <a:rPr lang="en-US" dirty="0"/>
              <a:t>Numbered by rank of number of interactions with the speaker: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EE1DE-ADDF-AD33-8249-66AA02D1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62" y="3364125"/>
            <a:ext cx="7698076" cy="277844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08E6-5E07-DC7B-296C-3CC41CD8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168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PCFG &amp; induced prior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7CBF-371A-0E01-C004-FEF93307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6000" y="2312085"/>
            <a:ext cx="4966229" cy="128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7785C-6EE4-ADB7-E818-B078FD77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29771" y="2312085"/>
            <a:ext cx="4966229" cy="1285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A524D0-73CD-BBDE-A710-B0F95F930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5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PCFG contains the following primitives: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53962-B847-ADCB-C571-CBEB68DC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694" y="4083040"/>
            <a:ext cx="6938611" cy="20956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CD436-0980-12F2-3242-0A35705A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87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88182-E872-175B-2CCD-D3325824C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1552" y="4252535"/>
            <a:ext cx="3845071" cy="9701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10515600" cy="2832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The data is generated in one of two ways: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hypothesis generates the datapoint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i.e., one of the people is sampled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data is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Likelihood function: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10515600" cy="2832485"/>
              </a:xfrm>
              <a:prstGeom prst="rect">
                <a:avLst/>
              </a:prstGeom>
              <a:blipFill>
                <a:blip r:embed="rId3"/>
                <a:stretch>
                  <a:fillRect l="-928" t="-30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1BCBF-6102-474E-0482-0EE85E9F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D552D-D0C1-DAE0-EC4A-2D13D8CD5242}"/>
              </a:ext>
            </a:extLst>
          </p:cNvPr>
          <p:cNvGrpSpPr/>
          <p:nvPr/>
        </p:nvGrpSpPr>
        <p:grpSpPr>
          <a:xfrm>
            <a:off x="4318687" y="4943959"/>
            <a:ext cx="2404569" cy="996129"/>
            <a:chOff x="3497276" y="5012242"/>
            <a:chExt cx="2404569" cy="9961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BC836C-764A-D3C0-1B75-0B45CFBC9B7C}"/>
                </a:ext>
              </a:extLst>
            </p:cNvPr>
            <p:cNvSpPr txBox="1"/>
            <p:nvPr/>
          </p:nvSpPr>
          <p:spPr>
            <a:xfrm>
              <a:off x="3497276" y="5639039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Whether </a:t>
              </a:r>
              <a:r>
                <a:rPr lang="en-US" i="1" dirty="0"/>
                <a:t>d</a:t>
              </a:r>
              <a:r>
                <a:rPr lang="en-US" dirty="0"/>
                <a:t> belongs to </a:t>
              </a:r>
              <a:r>
                <a:rPr lang="en-US" i="1" dirty="0"/>
                <a:t>h</a:t>
              </a:r>
              <a:endParaRPr lang="en-DE" i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4DE7ED-A74C-FD25-32B3-BE7398F35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89" y="5012242"/>
              <a:ext cx="206644" cy="626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5E4B18-8882-B8B2-8453-1E5AC6FFA6A1}"/>
              </a:ext>
            </a:extLst>
          </p:cNvPr>
          <p:cNvGrpSpPr/>
          <p:nvPr/>
        </p:nvGrpSpPr>
        <p:grpSpPr>
          <a:xfrm>
            <a:off x="6858000" y="5186623"/>
            <a:ext cx="964944" cy="753408"/>
            <a:chOff x="6139912" y="5522419"/>
            <a:chExt cx="964944" cy="753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AEADD-4B97-A10B-B336-565D7681DE86}"/>
                </a:ext>
              </a:extLst>
            </p:cNvPr>
            <p:cNvSpPr txBox="1"/>
            <p:nvPr/>
          </p:nvSpPr>
          <p:spPr>
            <a:xfrm>
              <a:off x="6139912" y="5906495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</a:t>
              </a:r>
              <a:r>
                <a:rPr lang="en-US" i="1" dirty="0"/>
                <a:t>h</a:t>
              </a:r>
              <a:endParaRPr lang="en-DE" i="1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9F7F0-D031-49C5-E430-0C57ED17D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801" y="5522419"/>
              <a:ext cx="6583" cy="46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01105-F5BE-1E3E-33B5-B17650F2727F}"/>
              </a:ext>
            </a:extLst>
          </p:cNvPr>
          <p:cNvGrpSpPr/>
          <p:nvPr/>
        </p:nvGrpSpPr>
        <p:grpSpPr>
          <a:xfrm>
            <a:off x="7906544" y="5186623"/>
            <a:ext cx="1556452" cy="753408"/>
            <a:chOff x="7188456" y="5522419"/>
            <a:chExt cx="1556452" cy="753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CB49C-A583-05B5-5709-D8A8DB0CAD23}"/>
                </a:ext>
              </a:extLst>
            </p:cNvPr>
            <p:cNvSpPr txBox="1"/>
            <p:nvPr/>
          </p:nvSpPr>
          <p:spPr>
            <a:xfrm>
              <a:off x="7188456" y="5906495"/>
              <a:ext cx="1556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domain</a:t>
              </a:r>
              <a:endParaRPr lang="en-DE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81CA02-E3F9-43CB-6421-B0365D34B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345" y="5522419"/>
              <a:ext cx="6583" cy="467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6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EF28-22EB-9644-510A-21DE492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09061-04EC-EB7C-6A1D-B4AFB791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06" y="1733773"/>
            <a:ext cx="9571549" cy="47591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59EDA-1F18-A515-17BF-AD5E7BD4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Fausto Carcassi – A day with the pLoT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9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1466</Words>
  <Application>Microsoft Office PowerPoint</Application>
  <PresentationFormat>Widescreen</PresentationFormat>
  <Paragraphs>306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Georgia</vt:lpstr>
      <vt:lpstr>Office Theme</vt:lpstr>
      <vt:lpstr>Part IV Case studies</vt:lpstr>
      <vt:lpstr>Intro &amp; structure</vt:lpstr>
      <vt:lpstr>Kinship - Mollica &amp; Piantadosi (2021) </vt:lpstr>
      <vt:lpstr>Kinships terms</vt:lpstr>
      <vt:lpstr>Kinships terms – Data</vt:lpstr>
      <vt:lpstr>Kinships terms – Hypothesis space</vt:lpstr>
      <vt:lpstr>PCFG &amp; induced prior</vt:lpstr>
      <vt:lpstr>Likelihood function</vt:lpstr>
      <vt:lpstr>Results</vt:lpstr>
      <vt:lpstr>Results</vt:lpstr>
      <vt:lpstr>Results</vt:lpstr>
      <vt:lpstr>Numbers - Piantadosi et al (2012) 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Visual concepts - Overlan et al (2017) </vt:lpstr>
      <vt:lpstr>Visual Concept Learning in an LoT</vt:lpstr>
      <vt:lpstr>A derivation &amp; some categories</vt:lpstr>
      <vt:lpstr>Experimental design</vt:lpstr>
      <vt:lpstr>Experimental results</vt:lpstr>
      <vt:lpstr>Experimental results</vt:lpstr>
      <vt:lpstr>Experimental results</vt:lpstr>
      <vt:lpstr>Experimental results</vt:lpstr>
      <vt:lpstr>Sequences - Planton et al (2021) </vt:lpstr>
      <vt:lpstr>Sequence Learning in an LoT</vt:lpstr>
      <vt:lpstr>Sequence Learning in an LoT</vt:lpstr>
      <vt:lpstr>Which set has most complex sequences?</vt:lpstr>
      <vt:lpstr>Sequence Learning in an LoT</vt:lpstr>
      <vt:lpstr>Sequence Learning in an LoT</vt:lpstr>
      <vt:lpstr>Taking stock</vt:lpstr>
      <vt:lpstr>The variety of applications of the pLoT</vt:lpstr>
      <vt:lpstr>The variety of applications of the pLoT</vt:lpstr>
      <vt:lpstr>The variety of applications of the pLoT</vt:lpstr>
      <vt:lpstr>The variety of applications of the pLoT</vt:lpstr>
      <vt:lpstr>The variety of applications of the pLoT</vt:lpstr>
      <vt:lpstr>Intro &amp;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506</cp:revision>
  <dcterms:created xsi:type="dcterms:W3CDTF">2022-03-28T11:58:41Z</dcterms:created>
  <dcterms:modified xsi:type="dcterms:W3CDTF">2023-08-04T13:50:51Z</dcterms:modified>
</cp:coreProperties>
</file>